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363"/>
    <a:srgbClr val="254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04D3F-5235-4477-8EAC-065984BC2AA8}" v="1152" dt="2020-05-01T19:33:22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0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2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0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9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7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kovsistem.com/kuleri/termalne-paste/halnziye-hy510-termalna-pasta-1g" TargetMode="External"/><Relationship Id="rId7" Type="http://schemas.openxmlformats.org/officeDocument/2006/relationships/hyperlink" Target="https://de.wikipedia.org/wiki/Transisto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ccftech.com/intel-broadwell-e-core-i7-6950x-launch/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 descr="Slika na kojoj se nalazi elektronika, kolo&#10;&#10;Opis je generisan sa veoma visokim stepenom pouzdanosti">
            <a:extLst>
              <a:ext uri="{FF2B5EF4-FFF2-40B4-BE49-F238E27FC236}">
                <a16:creationId xmlns:a16="http://schemas.microsoft.com/office/drawing/2014/main" id="{97EE5668-1A5F-4181-807A-F4408ABBD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4" t="9091" r="29769"/>
          <a:stretch/>
        </p:blipFill>
        <p:spPr>
          <a:xfrm>
            <a:off x="3523488" y="-43122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F8A5279C-83A6-4833-A405-F69A462C0965}"/>
              </a:ext>
            </a:extLst>
          </p:cNvPr>
          <p:cNvSpPr txBox="1"/>
          <p:nvPr/>
        </p:nvSpPr>
        <p:spPr>
          <a:xfrm>
            <a:off x="477981" y="1294891"/>
            <a:ext cx="7085737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u="sng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Procesor</a:t>
            </a:r>
            <a:r>
              <a:rPr lang="en-US" sz="4400" u="sng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400" u="sng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znacaj</a:t>
            </a:r>
            <a:r>
              <a:rPr lang="en-US" sz="4400" u="sng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400" u="sng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400" u="sng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400" u="sng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istorija</a:t>
            </a:r>
            <a:endParaRPr lang="en-US" sz="4400" u="sng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Ivana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Mišić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8/5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48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390284E6-9856-4D0A-849F-9B649B3AC062}"/>
              </a:ext>
            </a:extLst>
          </p:cNvPr>
          <p:cNvSpPr txBox="1"/>
          <p:nvPr/>
        </p:nvSpPr>
        <p:spPr>
          <a:xfrm>
            <a:off x="1963946" y="2783456"/>
            <a:ext cx="8436633" cy="1077218"/>
          </a:xfrm>
          <a:prstGeom prst="rect">
            <a:avLst/>
          </a:prstGeom>
          <a:noFill/>
          <a:ln w="6350">
            <a:solidFill>
              <a:srgbClr val="696363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sz="32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Procesor je mozak računara, procesor je odgovoran za sve što se dešava na računaru.</a:t>
            </a:r>
            <a:endParaRPr lang="sr-Latn-R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9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1D6CC1AF-4178-41A7-A778-752324A1D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60013"/>
              </p:ext>
            </p:extLst>
          </p:nvPr>
        </p:nvGraphicFramePr>
        <p:xfrm>
          <a:off x="1364699" y="2116980"/>
          <a:ext cx="9652449" cy="174751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17483">
                  <a:extLst>
                    <a:ext uri="{9D8B030D-6E8A-4147-A177-3AD203B41FA5}">
                      <a16:colId xmlns:a16="http://schemas.microsoft.com/office/drawing/2014/main" val="2406278531"/>
                    </a:ext>
                  </a:extLst>
                </a:gridCol>
                <a:gridCol w="3217483">
                  <a:extLst>
                    <a:ext uri="{9D8B030D-6E8A-4147-A177-3AD203B41FA5}">
                      <a16:colId xmlns:a16="http://schemas.microsoft.com/office/drawing/2014/main" val="3079808074"/>
                    </a:ext>
                  </a:extLst>
                </a:gridCol>
                <a:gridCol w="3217483">
                  <a:extLst>
                    <a:ext uri="{9D8B030D-6E8A-4147-A177-3AD203B41FA5}">
                      <a16:colId xmlns:a16="http://schemas.microsoft.com/office/drawing/2014/main" val="4041566739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algn="ctr"/>
                      <a:r>
                        <a:rPr lang="sr-Latn-R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Skraćenica</a:t>
                      </a:r>
                      <a:endParaRPr lang="sr-Latn-R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Gde se nalazi?</a:t>
                      </a:r>
                      <a:endParaRPr lang="sr-Latn-R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sr-Latn-R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Pun naziv</a:t>
                      </a:r>
                      <a:endParaRPr lang="sr-Latn-R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713551"/>
                  </a:ext>
                </a:extLst>
              </a:tr>
              <a:tr h="660399">
                <a:tc>
                  <a:txBody>
                    <a:bodyPr/>
                    <a:lstStyle/>
                    <a:p>
                      <a:pPr algn="ctr"/>
                      <a:r>
                        <a:rPr lang="sr-Latn-R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sr-Latn-RS" sz="18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venir Next LT Pro"/>
                        </a:rPr>
                        <a:t>na matičnoj ploči</a:t>
                      </a:r>
                      <a:endParaRPr lang="sr-Latn-R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sr-Latn-RS" sz="18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venir Next LT Pro"/>
                        </a:rPr>
                        <a:t>Central Processing Unit</a:t>
                      </a:r>
                      <a:endParaRPr lang="sr-Latn-R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900538"/>
                  </a:ext>
                </a:extLst>
              </a:tr>
              <a:tr h="6603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sr-Latn-R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GPU</a:t>
                      </a:r>
                      <a:endParaRPr lang="sr-Latn-R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sr-Latn-RS" sz="18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venir Next LT Pro"/>
                        </a:rPr>
                        <a:t>na grafičkoj karti</a:t>
                      </a:r>
                      <a:endParaRPr lang="sr-Latn-R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sr-Latn-RS" sz="18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venir Next LT Pro"/>
                        </a:rPr>
                        <a:t>Graphic Processing Unit</a:t>
                      </a:r>
                      <a:endParaRPr lang="sr-Latn-R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12621"/>
                  </a:ext>
                </a:extLst>
              </a:tr>
            </a:tbl>
          </a:graphicData>
        </a:graphic>
      </p:graphicFrame>
      <p:sp>
        <p:nvSpPr>
          <p:cNvPr id="4" name="Okvir za tekst 3">
            <a:extLst>
              <a:ext uri="{FF2B5EF4-FFF2-40B4-BE49-F238E27FC236}">
                <a16:creationId xmlns:a16="http://schemas.microsoft.com/office/drawing/2014/main" id="{455EFBF5-284F-4FD2-B497-4CC86DAB1DEF}"/>
              </a:ext>
            </a:extLst>
          </p:cNvPr>
          <p:cNvSpPr txBox="1"/>
          <p:nvPr/>
        </p:nvSpPr>
        <p:spPr>
          <a:xfrm>
            <a:off x="1633268" y="3689230"/>
            <a:ext cx="9601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  <a:p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Kada se kaže procesor, skoro uvek se misli na procesor koji se nalazi na matičnoj ploči.</a:t>
            </a:r>
          </a:p>
          <a:p>
            <a:pPr algn="ctr"/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Procesor je deo računara koji se najviše greje, samim tim se nalazi ispod kulera.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1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: sa zaobljenim uglovima 2">
            <a:extLst>
              <a:ext uri="{FF2B5EF4-FFF2-40B4-BE49-F238E27FC236}">
                <a16:creationId xmlns:a16="http://schemas.microsoft.com/office/drawing/2014/main" id="{77F9C494-9EF8-4A9F-BDA0-21F502B47007}"/>
              </a:ext>
            </a:extLst>
          </p:cNvPr>
          <p:cNvSpPr/>
          <p:nvPr/>
        </p:nvSpPr>
        <p:spPr>
          <a:xfrm>
            <a:off x="1454090" y="382977"/>
            <a:ext cx="9287770" cy="92015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Broj operacija koje procesor može da izvrši u sekundi obeležava se gigahercima (GHz),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ako je računar nešto stariji onda se računa u megahercima (MHz), osnova je herc (Hz).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ravougaonik: sa zaobljenim uglovima 4">
            <a:extLst>
              <a:ext uri="{FF2B5EF4-FFF2-40B4-BE49-F238E27FC236}">
                <a16:creationId xmlns:a16="http://schemas.microsoft.com/office/drawing/2014/main" id="{AFEA4034-CE25-45EA-BB0D-8027B914EA95}"/>
              </a:ext>
            </a:extLst>
          </p:cNvPr>
          <p:cNvSpPr/>
          <p:nvPr/>
        </p:nvSpPr>
        <p:spPr>
          <a:xfrm>
            <a:off x="1454089" y="1648184"/>
            <a:ext cx="9287770" cy="15815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/>
              <a:buChar char="Ø"/>
            </a:pPr>
            <a:endParaRPr lang="sr-Latn-RS" dirty="0">
              <a:ea typeface="+mn-lt"/>
              <a:cs typeface="+mn-lt"/>
            </a:endParaRPr>
          </a:p>
          <a:p>
            <a:pPr marL="285750" indent="-285750" algn="ctr">
              <a:buFont typeface="Wingdings"/>
              <a:buChar char="Ø"/>
            </a:pPr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32-bitni i 64-bitni procesor, broj bitova koji se u isto vreme obradjuju i prenose.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Noviji procesori su češce 64-bitni, za bolji ugodjaj prilikom korišcenja računara bi bilo bolje da na 64-bitni procesor, skinete 64-bitni operativni sistem kao i programe.</a:t>
            </a:r>
          </a:p>
          <a:p>
            <a:pPr algn="ctr"/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64-bitni procesor može da podrži i 32-bitni sistem kao i programe.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Ali 32-bitni procesor ne može da podrži 64-bitni sistem i programe.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sr-Latn-RS" dirty="0"/>
          </a:p>
        </p:txBody>
      </p:sp>
      <p:sp>
        <p:nvSpPr>
          <p:cNvPr id="6" name="Pravougaonik: sa zaobljenim uglovima 5">
            <a:extLst>
              <a:ext uri="{FF2B5EF4-FFF2-40B4-BE49-F238E27FC236}">
                <a16:creationId xmlns:a16="http://schemas.microsoft.com/office/drawing/2014/main" id="{14E213C1-CF53-4262-A642-027081DCC85E}"/>
              </a:ext>
            </a:extLst>
          </p:cNvPr>
          <p:cNvSpPr/>
          <p:nvPr/>
        </p:nvSpPr>
        <p:spPr>
          <a:xfrm>
            <a:off x="1454090" y="3517241"/>
            <a:ext cx="9287770" cy="14521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Višejezgarni procesor je fizički jedan procesor koji se ponaša kao više procesora.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Najprodavaniji su procesori od 2 i 4 jezgra (2 = Dual-Core ; 4 = Quad-Core). 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Postoje i procesori sa 6,8 i više jezgara. Hyperthreading - aplikacije i operativni sistemi koji imaju mogućnost istovremenog rada na više jezgara.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ravougaonik: sa zaobljenim uglovima 6">
            <a:extLst>
              <a:ext uri="{FF2B5EF4-FFF2-40B4-BE49-F238E27FC236}">
                <a16:creationId xmlns:a16="http://schemas.microsoft.com/office/drawing/2014/main" id="{E821696C-BA7B-40A9-9F92-69A97436B20B}"/>
              </a:ext>
            </a:extLst>
          </p:cNvPr>
          <p:cNvSpPr/>
          <p:nvPr/>
        </p:nvSpPr>
        <p:spPr>
          <a:xfrm>
            <a:off x="1454089" y="5256903"/>
            <a:ext cx="9287770" cy="13946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Keš memorija - mala memorija koja služi za zapis stvari koje računar često obavlja.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Termalna pasta - stavlja se izmedju kulera i procesora, termalna pasta ispunjava pore izmedju iglica procesora (tranzistora), postavljanjem termalne paste ostvaruje se bolji kontakt izmedju procesora i kulera te se vrši bolje hladjenje.</a:t>
            </a:r>
            <a:endParaRPr lang="sr-Latn-R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8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6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8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4" descr="Slika na kojoj se nalazi četkica za zube, avion, plavo, belo&#10;&#10;Opis je generisan sa veoma visokim stepenom pouzdanosti">
            <a:extLst>
              <a:ext uri="{FF2B5EF4-FFF2-40B4-BE49-F238E27FC236}">
                <a16:creationId xmlns:a16="http://schemas.microsoft.com/office/drawing/2014/main" id="{78351E35-59CC-4F64-94CA-159BAD00E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0219" y="1716288"/>
            <a:ext cx="2879083" cy="287908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2" descr="Slika na kojoj se nalazi elektronika, kolo&#10;&#10;Opis je generisan sa veoma visokim stepenom pouzdanosti">
            <a:extLst>
              <a:ext uri="{FF2B5EF4-FFF2-40B4-BE49-F238E27FC236}">
                <a16:creationId xmlns:a16="http://schemas.microsoft.com/office/drawing/2014/main" id="{D764B6AF-0E19-477B-8610-7D9A08488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7976" y="1989327"/>
            <a:ext cx="2880360" cy="2880360"/>
          </a:xfrm>
          <a:prstGeom prst="rect">
            <a:avLst/>
          </a:prstGeom>
        </p:spPr>
      </p:pic>
      <p:sp>
        <p:nvSpPr>
          <p:cNvPr id="36" name="Rectangle 42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8" descr="Slika na kojoj se nalazi zatvoreni prostor, elektronika, različito, sat&#10;&#10;Opis je generisan sa veoma visokim stepenom pouzdanosti">
            <a:extLst>
              <a:ext uri="{FF2B5EF4-FFF2-40B4-BE49-F238E27FC236}">
                <a16:creationId xmlns:a16="http://schemas.microsoft.com/office/drawing/2014/main" id="{E973540E-607E-4691-A398-AA53BEEEE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43941" y="2384869"/>
            <a:ext cx="2880360" cy="2088261"/>
          </a:xfrm>
          <a:prstGeom prst="rect">
            <a:avLst/>
          </a:prstGeom>
        </p:spPr>
      </p:pic>
      <p:sp>
        <p:nvSpPr>
          <p:cNvPr id="4" name="Okvir za tekst 3">
            <a:extLst>
              <a:ext uri="{FF2B5EF4-FFF2-40B4-BE49-F238E27FC236}">
                <a16:creationId xmlns:a16="http://schemas.microsoft.com/office/drawing/2014/main" id="{FE408F0D-0A66-45BE-84BB-3B7F05617456}"/>
              </a:ext>
            </a:extLst>
          </p:cNvPr>
          <p:cNvSpPr txBox="1"/>
          <p:nvPr/>
        </p:nvSpPr>
        <p:spPr>
          <a:xfrm>
            <a:off x="4724400" y="48006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3AED48AE-EE7F-4524-9442-0807BC16B800}"/>
              </a:ext>
            </a:extLst>
          </p:cNvPr>
          <p:cNvSpPr txBox="1"/>
          <p:nvPr/>
        </p:nvSpPr>
        <p:spPr>
          <a:xfrm>
            <a:off x="4724400" y="48006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C2225DEF-C4D6-4104-B5AA-D5BC063D17A3}"/>
              </a:ext>
            </a:extLst>
          </p:cNvPr>
          <p:cNvSpPr txBox="1"/>
          <p:nvPr/>
        </p:nvSpPr>
        <p:spPr>
          <a:xfrm>
            <a:off x="5845834" y="3962699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A183229C-CEDF-4FDA-AF1B-009C50CC3138}"/>
              </a:ext>
            </a:extLst>
          </p:cNvPr>
          <p:cNvSpPr txBox="1"/>
          <p:nvPr/>
        </p:nvSpPr>
        <p:spPr>
          <a:xfrm>
            <a:off x="1532626" y="57883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</a:rPr>
              <a:t>Termalna pasta</a:t>
            </a:r>
            <a:endParaRPr lang="sr-Latn-R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75932E2C-CAE2-4454-A173-98FCFEFCB07F}"/>
              </a:ext>
            </a:extLst>
          </p:cNvPr>
          <p:cNvSpPr txBox="1"/>
          <p:nvPr/>
        </p:nvSpPr>
        <p:spPr>
          <a:xfrm>
            <a:off x="5528633" y="57874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>
                <a:solidFill>
                  <a:schemeClr val="tx1">
                    <a:lumMod val="75000"/>
                    <a:lumOff val="25000"/>
                  </a:schemeClr>
                </a:solidFill>
              </a:rPr>
              <a:t>Procesor</a:t>
            </a:r>
            <a:endParaRPr lang="sr-Latn-R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id="{7DD2598D-6C19-42C6-9957-F034803B4AE6}"/>
              </a:ext>
            </a:extLst>
          </p:cNvPr>
          <p:cNvSpPr txBox="1"/>
          <p:nvPr/>
        </p:nvSpPr>
        <p:spPr>
          <a:xfrm>
            <a:off x="9165207" y="58296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u="sng">
                <a:solidFill>
                  <a:schemeClr val="tx1">
                    <a:lumMod val="75000"/>
                    <a:lumOff val="25000"/>
                  </a:schemeClr>
                </a:solidFill>
              </a:rPr>
              <a:t>Tranzistor</a:t>
            </a:r>
            <a:endParaRPr lang="sr-Latn-R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u"/>
      </p:transition>
    </mc:Choice>
    <mc:Fallback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F9CE675B-2DA1-4F92-9A24-39BD354D9996}"/>
              </a:ext>
            </a:extLst>
          </p:cNvPr>
          <p:cNvSpPr txBox="1"/>
          <p:nvPr/>
        </p:nvSpPr>
        <p:spPr>
          <a:xfrm>
            <a:off x="166777" y="2122099"/>
            <a:ext cx="12030973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r-Latn-RS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Prvi računari nisu imali procesor već vakumske cevi i diode koje su se morale prespajati fizički.</a:t>
            </a:r>
            <a:endParaRPr lang="sr-Latn-R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sr-Latn-RS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Pojava procesora počinje pojavom softwera. 1947.godine dolazi do promene izumom tranzistora (male provodne komponente) pojavom tranzistora povećala se brzina prenosa signala.</a:t>
            </a:r>
            <a:endParaRPr lang="sr-Latn-R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sr-Latn-RS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Procesor 4004 je bio preteča današnje ponude Intela, svi procesori PC-a bili su zasnovani na projektima Intela.</a:t>
            </a:r>
            <a:endParaRPr lang="sr-Latn-R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sr-Latn-RS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Prvi čip koji je upotrebljen u PC-u bio je Intel 8088.</a:t>
            </a:r>
            <a:endParaRPr lang="sr-Latn-R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sr-Latn-RS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Četvrta generacija procesora je još uvek bila 32-bitna.</a:t>
            </a:r>
            <a:endParaRPr lang="sr-Latn-R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sr-Latn-RS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Pentium je procesor pete generacije, 64-bitni. 1995.godine uveden je Pentium Pro kao naslednik Pentiuma.</a:t>
            </a:r>
            <a:endParaRPr lang="sr-Latn-R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1777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ekran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AccentBoxVTI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273</cp:revision>
  <dcterms:created xsi:type="dcterms:W3CDTF">2020-05-01T15:30:36Z</dcterms:created>
  <dcterms:modified xsi:type="dcterms:W3CDTF">2020-05-01T19:33:25Z</dcterms:modified>
</cp:coreProperties>
</file>