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vertBarState="maximized">
    <p:restoredLeft sz="12017" autoAdjust="0"/>
    <p:restoredTop sz="94660"/>
  </p:normalViewPr>
  <p:slideViewPr>
    <p:cSldViewPr>
      <p:cViewPr varScale="1">
        <p:scale>
          <a:sx n="106" d="100"/>
          <a:sy n="106" d="100"/>
        </p:scale>
        <p:origin x="-16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CE176-ADDF-49BF-A31F-5DBC79CDD60E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BF2D6-A508-4F81-9CB4-DD987412A01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CE176-ADDF-49BF-A31F-5DBC79CDD60E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BF2D6-A508-4F81-9CB4-DD987412A0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CE176-ADDF-49BF-A31F-5DBC79CDD60E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BF2D6-A508-4F81-9CB4-DD987412A0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CE176-ADDF-49BF-A31F-5DBC79CDD60E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BF2D6-A508-4F81-9CB4-DD987412A0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CE176-ADDF-49BF-A31F-5DBC79CDD60E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BF2D6-A508-4F81-9CB4-DD987412A01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CE176-ADDF-49BF-A31F-5DBC79CDD60E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BF2D6-A508-4F81-9CB4-DD987412A0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CE176-ADDF-49BF-A31F-5DBC79CDD60E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BF2D6-A508-4F81-9CB4-DD987412A0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CE176-ADDF-49BF-A31F-5DBC79CDD60E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44BF2D6-A508-4F81-9CB4-DD987412A01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CE176-ADDF-49BF-A31F-5DBC79CDD60E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BF2D6-A508-4F81-9CB4-DD987412A0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CE176-ADDF-49BF-A31F-5DBC79CDD60E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644BF2D6-A508-4F81-9CB4-DD987412A0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FCBCE176-ADDF-49BF-A31F-5DBC79CDD60E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BF2D6-A508-4F81-9CB4-DD987412A0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FCBCE176-ADDF-49BF-A31F-5DBC79CDD60E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44BF2D6-A508-4F81-9CB4-DD987412A01E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71802" y="357166"/>
            <a:ext cx="2743192" cy="1112835"/>
          </a:xfrm>
        </p:spPr>
        <p:txBody>
          <a:bodyPr>
            <a:normAutofit/>
          </a:bodyPr>
          <a:lstStyle/>
          <a:p>
            <a:r>
              <a:rPr lang="sr-Latn-RS" b="1" dirty="0" smtClean="0">
                <a:solidFill>
                  <a:srgbClr val="0070C0"/>
                </a:solidFill>
              </a:rPr>
              <a:t>Računar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28728" y="2928934"/>
            <a:ext cx="6400800" cy="857256"/>
          </a:xfrm>
        </p:spPr>
        <p:txBody>
          <a:bodyPr>
            <a:normAutofit/>
          </a:bodyPr>
          <a:lstStyle/>
          <a:p>
            <a:r>
              <a:rPr lang="sr-Latn-RS" sz="4400" dirty="0" smtClean="0">
                <a:solidFill>
                  <a:schemeClr val="tx1"/>
                </a:solidFill>
              </a:rPr>
              <a:t>Isidora Mosurovic </a:t>
            </a:r>
            <a:endParaRPr lang="en-US" sz="4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heel spokes="1"/>
    <p:sndAc>
      <p:stSnd>
        <p:snd r:embed="rId2" name="arrow.wav" builtIn="1"/>
      </p:stSnd>
    </p:sndAc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b="1" dirty="0" smtClean="0">
                <a:solidFill>
                  <a:srgbClr val="0070C0"/>
                </a:solidFill>
              </a:rPr>
              <a:t>Definicija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Računar (kompjuter) je složeni uredjaj za izvršavanje matematičkih operacija ili kontrolnih operacija koje se mogu izraziti u numerickom ili logičkopm obliku.</a:t>
            </a:r>
          </a:p>
          <a:p>
            <a:r>
              <a:rPr lang="sr-Latn-RS" dirty="0" smtClean="0"/>
              <a:t>Sastavljeni su od komponenata koje obavljaju jednostavniije,jasno odredjene funkcije.</a:t>
            </a:r>
            <a:endParaRPr lang="en-US" dirty="0"/>
          </a:p>
        </p:txBody>
      </p:sp>
    </p:spTree>
  </p:cSld>
  <p:clrMapOvr>
    <a:masterClrMapping/>
  </p:clrMapOvr>
  <p:transition>
    <p:pull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b="1" dirty="0" smtClean="0">
                <a:solidFill>
                  <a:srgbClr val="0070C0"/>
                </a:solidFill>
              </a:rPr>
              <a:t>Podela računara</a:t>
            </a:r>
            <a:endParaRPr lang="en-US" b="1" dirty="0">
              <a:solidFill>
                <a:srgbClr val="0070C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28596" y="1928802"/>
          <a:ext cx="8229600" cy="25153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625083">
                <a:tc>
                  <a:txBody>
                    <a:bodyPr/>
                    <a:lstStyle/>
                    <a:p>
                      <a:r>
                        <a:rPr lang="en-US" dirty="0" smtClean="0"/>
                        <a:t>P</a:t>
                      </a:r>
                      <a:r>
                        <a:rPr lang="sr-Latn-RS" dirty="0" smtClean="0"/>
                        <a:t>rema mogucnostima</a:t>
                      </a:r>
                      <a:r>
                        <a:rPr lang="sr-Latn-RS" baseline="0" dirty="0" smtClean="0"/>
                        <a:t> obrade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dirty="0" smtClean="0"/>
                        <a:t>Prema</a:t>
                      </a:r>
                      <a:r>
                        <a:rPr lang="sr-Latn-RS" baseline="0" dirty="0" smtClean="0"/>
                        <a:t> načinu predstavljanja podataka</a:t>
                      </a:r>
                      <a:endParaRPr lang="en-US" dirty="0"/>
                    </a:p>
                  </a:txBody>
                  <a:tcPr/>
                </a:tc>
              </a:tr>
              <a:tr h="625083">
                <a:tc>
                  <a:txBody>
                    <a:bodyPr/>
                    <a:lstStyle/>
                    <a:p>
                      <a:r>
                        <a:rPr lang="sr-Latn-RS" dirty="0" smtClean="0">
                          <a:solidFill>
                            <a:schemeClr val="tx1"/>
                          </a:solidFill>
                        </a:rPr>
                        <a:t>MIKRORAČUNARI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dirty="0" smtClean="0">
                          <a:solidFill>
                            <a:schemeClr val="tx1"/>
                          </a:solidFill>
                        </a:rPr>
                        <a:t>DIGITALNI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25083">
                <a:tc>
                  <a:txBody>
                    <a:bodyPr/>
                    <a:lstStyle/>
                    <a:p>
                      <a:r>
                        <a:rPr lang="sr-Latn-RS" dirty="0" smtClean="0"/>
                        <a:t>MAKRORAČUNARI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dirty="0" smtClean="0"/>
                        <a:t>ANALOGNI</a:t>
                      </a:r>
                      <a:endParaRPr lang="en-US" dirty="0"/>
                    </a:p>
                  </a:txBody>
                  <a:tcPr/>
                </a:tc>
              </a:tr>
              <a:tr h="625083">
                <a:tc>
                  <a:txBody>
                    <a:bodyPr/>
                    <a:lstStyle/>
                    <a:p>
                      <a:r>
                        <a:rPr lang="sr-Latn-RS" dirty="0" smtClean="0"/>
                        <a:t>MINIRAČUNARI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dirty="0" smtClean="0"/>
                        <a:t>HIBRIDNI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b="1" dirty="0" smtClean="0">
                <a:solidFill>
                  <a:srgbClr val="0070C0"/>
                </a:solidFill>
              </a:rPr>
              <a:t>Namena  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543311"/>
          </a:xfrm>
        </p:spPr>
        <p:txBody>
          <a:bodyPr>
            <a:normAutofit fontScale="92500" lnSpcReduction="10000"/>
          </a:bodyPr>
          <a:lstStyle/>
          <a:p>
            <a:r>
              <a:rPr lang="vi-VN" dirty="0" smtClean="0"/>
              <a:t>Računar</a:t>
            </a:r>
            <a:r>
              <a:rPr lang="sr-Latn-RS" dirty="0" smtClean="0"/>
              <a:t> </a:t>
            </a:r>
            <a:r>
              <a:rPr lang="vi-VN" dirty="0" smtClean="0"/>
              <a:t>je </a:t>
            </a:r>
            <a:r>
              <a:rPr lang="vi-VN" dirty="0"/>
              <a:t>uređaj opšte namene, koji služi za izračunavanje i čuvanje rezultata tih izračunavanja (uska definicija</a:t>
            </a:r>
            <a:r>
              <a:rPr lang="vi-VN" dirty="0" smtClean="0"/>
              <a:t>).</a:t>
            </a:r>
            <a:endParaRPr lang="sr-Latn-RS" dirty="0" smtClean="0"/>
          </a:p>
          <a:p>
            <a:r>
              <a:rPr lang="vi-VN" dirty="0" smtClean="0"/>
              <a:t>Računarisu </a:t>
            </a:r>
            <a:r>
              <a:rPr lang="vi-VN" dirty="0"/>
              <a:t>mašine koje izvršavaju zadatke ili izračunavanja na osnovu skupa uputstava ili programa</a:t>
            </a:r>
            <a:r>
              <a:rPr lang="vi-VN" dirty="0" smtClean="0"/>
              <a:t>.</a:t>
            </a:r>
            <a:endParaRPr lang="sr-Latn-RS" dirty="0" smtClean="0"/>
          </a:p>
          <a:p>
            <a:r>
              <a:rPr lang="vi-VN" dirty="0" smtClean="0"/>
              <a:t>Računarje </a:t>
            </a:r>
            <a:r>
              <a:rPr lang="vi-VN" dirty="0"/>
              <a:t>mašina koja transformiše informacije iz jednog oblika u drugi.</a:t>
            </a:r>
            <a:endParaRPr lang="en-US" dirty="0"/>
          </a:p>
        </p:txBody>
      </p:sp>
    </p:spTree>
  </p:cSld>
  <p:clrMapOvr>
    <a:masterClrMapping/>
  </p:clrMapOvr>
  <p:transition advTm="3000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b="1" dirty="0" smtClean="0">
                <a:solidFill>
                  <a:srgbClr val="0070C0"/>
                </a:solidFill>
              </a:rPr>
              <a:t>Osobine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642910" y="1285860"/>
            <a:ext cx="8229600" cy="484030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r-Latn-RS" dirty="0" smtClean="0"/>
              <a:t> </a:t>
            </a:r>
            <a:endParaRPr lang="en-US" dirty="0"/>
          </a:p>
        </p:txBody>
      </p:sp>
      <p:sp>
        <p:nvSpPr>
          <p:cNvPr id="11" name="Round Same Side Corner Rectangle 10"/>
          <p:cNvSpPr/>
          <p:nvPr/>
        </p:nvSpPr>
        <p:spPr>
          <a:xfrm>
            <a:off x="1071538" y="1500174"/>
            <a:ext cx="5786478" cy="928694"/>
          </a:xfrm>
          <a:prstGeom prst="round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dirty="0"/>
              <a:t>Računarje uređaj opšte namene, koji služi za izračunavanje i čuvanje rezultata tih izračunavanja </a:t>
            </a:r>
            <a:r>
              <a:rPr lang="sr-Latn-RS" dirty="0" smtClean="0"/>
              <a:t> </a:t>
            </a:r>
            <a:endParaRPr lang="en-US" dirty="0"/>
          </a:p>
        </p:txBody>
      </p:sp>
      <p:sp>
        <p:nvSpPr>
          <p:cNvPr id="13" name="Flowchart: Alternate Process 12"/>
          <p:cNvSpPr/>
          <p:nvPr/>
        </p:nvSpPr>
        <p:spPr>
          <a:xfrm>
            <a:off x="1071538" y="2786058"/>
            <a:ext cx="5857916" cy="928694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dirty="0" smtClean="0"/>
              <a:t> </a:t>
            </a:r>
            <a:r>
              <a:rPr lang="vi-VN" dirty="0" smtClean="0"/>
              <a:t>Računari</a:t>
            </a:r>
            <a:r>
              <a:rPr lang="sr-Latn-RS" dirty="0" smtClean="0"/>
              <a:t> </a:t>
            </a:r>
            <a:r>
              <a:rPr lang="vi-VN" dirty="0" smtClean="0"/>
              <a:t>su </a:t>
            </a:r>
            <a:r>
              <a:rPr lang="vi-VN" dirty="0"/>
              <a:t>mašine koje izvršavaju zadatke ili izračunavanja na osnovu skupa uputstava ili programa</a:t>
            </a:r>
            <a:r>
              <a:rPr lang="vi-VN" dirty="0" smtClean="0"/>
              <a:t>.</a:t>
            </a:r>
            <a:r>
              <a:rPr lang="sr-Latn-RS" dirty="0" smtClean="0"/>
              <a:t> </a:t>
            </a:r>
            <a:endParaRPr lang="en-US" dirty="0"/>
          </a:p>
        </p:txBody>
      </p:sp>
      <p:sp>
        <p:nvSpPr>
          <p:cNvPr id="14" name="Pentagon 13"/>
          <p:cNvSpPr/>
          <p:nvPr/>
        </p:nvSpPr>
        <p:spPr>
          <a:xfrm>
            <a:off x="1071538" y="4143380"/>
            <a:ext cx="5857916" cy="928694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dirty="0" smtClean="0"/>
              <a:t>  </a:t>
            </a:r>
            <a:r>
              <a:rPr lang="vi-VN" dirty="0" smtClean="0"/>
              <a:t>Računarje </a:t>
            </a:r>
            <a:r>
              <a:rPr lang="vi-VN" dirty="0"/>
              <a:t>mašina koja transformiše informacije iz jednog oblika u drugi.</a:t>
            </a:r>
            <a:endParaRPr lang="en-US" dirty="0"/>
          </a:p>
        </p:txBody>
      </p:sp>
    </p:spTree>
  </p:cSld>
  <p:clrMapOvr>
    <a:masterClrMapping/>
  </p:clrMapOvr>
  <p:transition advClick="0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H="1">
            <a:off x="9072561" y="6781017"/>
            <a:ext cx="142878" cy="153965"/>
          </a:xfrm>
        </p:spPr>
        <p:txBody>
          <a:bodyPr>
            <a:normAutofit fontScale="90000"/>
          </a:bodyPr>
          <a:lstStyle/>
          <a:p>
            <a:r>
              <a:rPr lang="sr-Latn-RS" sz="800" dirty="0" smtClean="0"/>
              <a:t>.</a:t>
            </a:r>
            <a:endParaRPr lang="en-US" sz="800" dirty="0"/>
          </a:p>
        </p:txBody>
      </p:sp>
      <p:pic>
        <p:nvPicPr>
          <p:cNvPr id="1026" name="Picture 2" descr="C:\Users\Ksenija\Desktop\New WinRAR ZIP archive\индекс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57158" y="857232"/>
            <a:ext cx="3500452" cy="2020099"/>
          </a:xfrm>
          <a:prstGeom prst="rect">
            <a:avLst/>
          </a:prstGeom>
          <a:noFill/>
        </p:spPr>
      </p:pic>
      <p:pic>
        <p:nvPicPr>
          <p:cNvPr id="1027" name="Picture 3" descr="C:\Users\Ksenija\Desktop\New WinRAR ZIP archive\индекс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14942" y="1071546"/>
            <a:ext cx="2619375" cy="1743075"/>
          </a:xfrm>
          <a:prstGeom prst="rect">
            <a:avLst/>
          </a:prstGeom>
          <a:noFill/>
        </p:spPr>
      </p:pic>
      <p:pic>
        <p:nvPicPr>
          <p:cNvPr id="1028" name="Picture 4" descr="C:\Users\Ksenija\Desktop\New WinRAR ZIP archive\images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928926" y="3857628"/>
            <a:ext cx="2938465" cy="19288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b="1" dirty="0" smtClean="0">
                <a:solidFill>
                  <a:srgbClr val="0070C0"/>
                </a:solidFill>
              </a:rPr>
              <a:t>Zanimljivost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757361"/>
          </a:xfrm>
        </p:spPr>
        <p:txBody>
          <a:bodyPr>
            <a:normAutofit/>
          </a:bodyPr>
          <a:lstStyle/>
          <a:p>
            <a:r>
              <a:rPr lang="sr-Latn-RS" dirty="0" smtClean="0"/>
              <a:t>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71538" y="2000240"/>
            <a:ext cx="71438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dirty="0" smtClean="0"/>
              <a:t>UNIVAC (UNIVersal Automatic Computer) je bio prvi računar koji je ušao u komercijalnu upotrebu. Razvila ga je kompanija koju su osnovali Džon Ekert i Džon Močli, konstruktori ENIAC i EDVAC računara, koji su bili i glavni dizajneri ovog računara. Ovo je bio prvi računar od koga je proizvedeno više primeraka, od kojih je prvi instaliran 1951. u Birou za popis stanovništva SAD-a 1951. godine. Peti računar iz ove serije je koristila kompanija CBS (Columbia Broadcasting System) za predviđanje rezultata predsedničkih izbora. Na osnovu 1%-og uzorka oni su ispravno procenili da će na izborima pobediti predsednički kandidat </a:t>
            </a:r>
            <a:r>
              <a:rPr lang="vi-VN" i="1" dirty="0" smtClean="0"/>
              <a:t>Eisenhower</a:t>
            </a:r>
            <a:r>
              <a:rPr lang="vi-VN" dirty="0" smtClean="0"/>
              <a:t> (Ajzenhauer).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59</TotalTime>
  <Words>261</Words>
  <Application>Microsoft Office PowerPoint</Application>
  <PresentationFormat>On-screen Show (4:3)</PresentationFormat>
  <Paragraphs>27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Technic</vt:lpstr>
      <vt:lpstr>Računar</vt:lpstr>
      <vt:lpstr>Definicija</vt:lpstr>
      <vt:lpstr>Podela računara</vt:lpstr>
      <vt:lpstr>Namena  </vt:lpstr>
      <vt:lpstr>Osobine</vt:lpstr>
      <vt:lpstr>.</vt:lpstr>
      <vt:lpstr>Zanimljivost</vt:lpstr>
    </vt:vector>
  </TitlesOfParts>
  <Company>Deftones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Računar</dc:title>
  <dc:creator>Ksenija</dc:creator>
  <cp:lastModifiedBy>Ksenija</cp:lastModifiedBy>
  <cp:revision>6</cp:revision>
  <dcterms:created xsi:type="dcterms:W3CDTF">2020-04-27T15:12:40Z</dcterms:created>
  <dcterms:modified xsi:type="dcterms:W3CDTF">2020-04-27T16:12:05Z</dcterms:modified>
</cp:coreProperties>
</file>