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59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6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191000"/>
            <a:ext cx="2971800" cy="1673352"/>
          </a:xfrm>
        </p:spPr>
        <p:txBody>
          <a:bodyPr/>
          <a:lstStyle/>
          <a:p>
            <a:r>
              <a:rPr lang="en-US" b="0" dirty="0" err="1" smtClean="0">
                <a:latin typeface="Agency FB" pitchFamily="34" charset="0"/>
              </a:rPr>
              <a:t>Hardver</a:t>
            </a:r>
            <a:endParaRPr lang="en-US" b="0" dirty="0">
              <a:latin typeface="Agency F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7400" y="5410200"/>
            <a:ext cx="3048000" cy="9906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Bell MT" pitchFamily="18" charset="0"/>
              </a:rPr>
              <a:t>Bozidar</a:t>
            </a:r>
            <a:r>
              <a:rPr lang="en-US" sz="3200" dirty="0" smtClean="0">
                <a:latin typeface="Bell MT" pitchFamily="18" charset="0"/>
              </a:rPr>
              <a:t> </a:t>
            </a:r>
            <a:r>
              <a:rPr lang="en-US" sz="3200" dirty="0" err="1" smtClean="0">
                <a:latin typeface="Bell MT" pitchFamily="18" charset="0"/>
              </a:rPr>
              <a:t>Vucic</a:t>
            </a:r>
            <a:endParaRPr lang="en-US" sz="3200" dirty="0">
              <a:latin typeface="Bell MT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8937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err="1" smtClean="0">
                <a:latin typeface="Agency FB" pitchFamily="34" charset="0"/>
              </a:rPr>
              <a:t>Definicija</a:t>
            </a:r>
            <a:endParaRPr lang="en-US" b="0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33800"/>
          </a:xfrm>
        </p:spPr>
        <p:txBody>
          <a:bodyPr>
            <a:normAutofit/>
          </a:bodyPr>
          <a:lstStyle/>
          <a:p>
            <a:pPr marL="438912" lvl="1" indent="-320040" algn="ctr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r>
              <a:rPr lang="en-US" dirty="0" err="1" smtClean="0">
                <a:latin typeface="Baskerville Old Face" pitchFamily="18" charset="0"/>
              </a:rPr>
              <a:t>Hardver</a:t>
            </a:r>
            <a:r>
              <a:rPr lang="en-US" b="1" dirty="0" smtClean="0">
                <a:latin typeface="Baskerville Old Face" pitchFamily="18" charset="0"/>
              </a:rPr>
              <a:t> </a:t>
            </a:r>
            <a:r>
              <a:rPr lang="en-US" dirty="0" err="1" smtClean="0">
                <a:latin typeface="Baskerville Old Face" pitchFamily="18" charset="0"/>
              </a:rPr>
              <a:t>ili</a:t>
            </a:r>
            <a:r>
              <a:rPr lang="en-US" b="1" dirty="0" smtClean="0">
                <a:latin typeface="Baskerville Old Face" pitchFamily="18" charset="0"/>
              </a:rPr>
              <a:t> </a:t>
            </a:r>
            <a:r>
              <a:rPr lang="en-US" dirty="0" err="1" smtClean="0">
                <a:latin typeface="Baskerville Old Face" pitchFamily="18" charset="0"/>
              </a:rPr>
              <a:t>racunarski</a:t>
            </a:r>
            <a:r>
              <a:rPr lang="en-US" dirty="0" smtClean="0">
                <a:latin typeface="Baskerville Old Face" pitchFamily="18" charset="0"/>
              </a:rPr>
              <a:t> HARDVER</a:t>
            </a:r>
            <a:r>
              <a:rPr lang="en-US" i="1" dirty="0" smtClean="0">
                <a:latin typeface="Bookman Old Style" pitchFamily="18" charset="0"/>
              </a:rPr>
              <a:t>(</a:t>
            </a:r>
            <a:r>
              <a:rPr lang="en-US" i="1" dirty="0" err="1" smtClean="0">
                <a:latin typeface="Bookman Old Style" pitchFamily="18" charset="0"/>
              </a:rPr>
              <a:t>engl</a:t>
            </a:r>
            <a:r>
              <a:rPr lang="en-US" dirty="0" smtClean="0">
                <a:latin typeface="Bookman Old Style" pitchFamily="18" charset="0"/>
              </a:rPr>
              <a:t>.</a:t>
            </a:r>
            <a:r>
              <a:rPr lang="en-US" b="1" i="1" dirty="0" smtClean="0">
                <a:latin typeface="Bookman Old Style" pitchFamily="18" charset="0"/>
              </a:rPr>
              <a:t> </a:t>
            </a:r>
            <a:r>
              <a:rPr lang="en-US" dirty="0" smtClean="0">
                <a:latin typeface="Bookman Old Style" pitchFamily="18" charset="0"/>
              </a:rPr>
              <a:t>hardware;</a:t>
            </a:r>
            <a:r>
              <a:rPr lang="en-US" b="1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computer</a:t>
            </a:r>
            <a:r>
              <a:rPr lang="en-US" b="1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hardware</a:t>
            </a:r>
            <a:r>
              <a:rPr lang="en-US" i="1" dirty="0" smtClean="0">
                <a:latin typeface="Bookman Old Style" pitchFamily="18" charset="0"/>
              </a:rPr>
              <a:t>) </a:t>
            </a:r>
            <a:r>
              <a:rPr lang="en-US" b="1" i="1" dirty="0" smtClean="0"/>
              <a:t> </a:t>
            </a:r>
            <a:r>
              <a:rPr lang="en-US" dirty="0" smtClean="0">
                <a:latin typeface="Bookman Old Style" pitchFamily="18" charset="0"/>
              </a:rPr>
              <a:t>je </a:t>
            </a:r>
            <a:r>
              <a:rPr lang="en-US" dirty="0" err="1" smtClean="0">
                <a:latin typeface="Bookman Old Style" pitchFamily="18" charset="0"/>
              </a:rPr>
              <a:t>fizički</a:t>
            </a:r>
            <a:r>
              <a:rPr lang="en-US" dirty="0" smtClean="0">
                <a:latin typeface="Bookman Old Style" pitchFamily="18" charset="0"/>
              </a:rPr>
              <a:t>,</a:t>
            </a:r>
            <a:r>
              <a:rPr lang="en-US" b="1" dirty="0" smtClean="0">
                <a:latin typeface="Bookman Old Style" pitchFamily="18" charset="0"/>
              </a:rPr>
              <a:t> </a:t>
            </a:r>
            <a:r>
              <a:rPr lang="en-US" dirty="0" err="1" smtClean="0">
                <a:latin typeface="Bookman Old Style" pitchFamily="18" charset="0"/>
              </a:rPr>
              <a:t>opipljivi</a:t>
            </a:r>
            <a:r>
              <a:rPr lang="en-US" b="1" dirty="0" smtClean="0">
                <a:latin typeface="Bookman Old Style" pitchFamily="18" charset="0"/>
              </a:rPr>
              <a:t> </a:t>
            </a:r>
            <a:r>
              <a:rPr lang="en-US" dirty="0" err="1" smtClean="0">
                <a:latin typeface="Bookman Old Style" pitchFamily="18" charset="0"/>
              </a:rPr>
              <a:t>deo</a:t>
            </a:r>
            <a:r>
              <a:rPr lang="en-US" b="1" dirty="0" smtClean="0">
                <a:latin typeface="Bookman Old Style" pitchFamily="18" charset="0"/>
              </a:rPr>
              <a:t> </a:t>
            </a:r>
            <a:r>
              <a:rPr lang="en-US" dirty="0" err="1" smtClean="0">
                <a:latin typeface="Bookman Old Style" pitchFamily="18" charset="0"/>
              </a:rPr>
              <a:t>računara</a:t>
            </a:r>
            <a:endParaRPr lang="en-US" dirty="0" smtClean="0">
              <a:latin typeface="Bookman Old Style" pitchFamily="18" charset="0"/>
            </a:endParaRPr>
          </a:p>
          <a:p>
            <a:pPr marL="438912" lvl="1" indent="-320040" algn="ctr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dirty="0" smtClean="0">
              <a:latin typeface="Bookman Old Style" pitchFamily="18" charset="0"/>
            </a:endParaRPr>
          </a:p>
          <a:p>
            <a:pPr marL="438912" lvl="1" indent="-320040" algn="ctr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endParaRPr lang="en-US" sz="2400" i="1" dirty="0" smtClean="0">
              <a:latin typeface="Bookman Old Style" pitchFamily="18" charset="0"/>
            </a:endParaRP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endParaRPr lang="vi-VN" sz="2000" dirty="0"/>
          </a:p>
        </p:txBody>
      </p:sp>
    </p:spTree>
    <p:custDataLst>
      <p:tags r:id="rId1"/>
    </p:custDataLst>
  </p:cSld>
  <p:clrMapOvr>
    <a:masterClrMapping/>
  </p:clrMapOvr>
  <p:transition advTm="964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err="1" smtClean="0">
                <a:latin typeface="Agency FB" pitchFamily="34" charset="0"/>
              </a:rPr>
              <a:t>Podela</a:t>
            </a:r>
            <a:r>
              <a:rPr lang="en-US" b="0" dirty="0" smtClean="0">
                <a:latin typeface="Agency FB" pitchFamily="34" charset="0"/>
              </a:rPr>
              <a:t>/</a:t>
            </a:r>
            <a:r>
              <a:rPr lang="en-US" b="0" dirty="0" err="1" smtClean="0">
                <a:latin typeface="Agency FB" pitchFamily="34" charset="0"/>
              </a:rPr>
              <a:t>vrste</a:t>
            </a:r>
            <a:r>
              <a:rPr lang="en-US" b="0" dirty="0" smtClean="0">
                <a:latin typeface="Agency FB" pitchFamily="34" charset="0"/>
              </a:rPr>
              <a:t>(u </a:t>
            </a:r>
            <a:r>
              <a:rPr lang="en-US" b="0" dirty="0" err="1" smtClean="0">
                <a:latin typeface="Agency FB" pitchFamily="34" charset="0"/>
              </a:rPr>
              <a:t>obliku</a:t>
            </a:r>
            <a:r>
              <a:rPr lang="en-US" b="0" dirty="0" smtClean="0">
                <a:latin typeface="Agency FB" pitchFamily="34" charset="0"/>
              </a:rPr>
              <a:t> </a:t>
            </a:r>
            <a:r>
              <a:rPr lang="en-US" b="0" dirty="0" err="1" smtClean="0">
                <a:latin typeface="Agency FB" pitchFamily="34" charset="0"/>
              </a:rPr>
              <a:t>tabele</a:t>
            </a:r>
            <a:r>
              <a:rPr lang="en-US" b="0" dirty="0" smtClean="0">
                <a:latin typeface="Agency FB" pitchFamily="34" charset="0"/>
              </a:rPr>
              <a:t>)</a:t>
            </a:r>
            <a:endParaRPr lang="en-US" b="0" dirty="0">
              <a:latin typeface="Agency FB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381000" y="2057400"/>
          <a:ext cx="8229600" cy="40792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dirty="0" smtClean="0"/>
                        <a:t>Lični računar (PC)ućište</a:t>
                      </a:r>
                      <a:endParaRPr lang="vi-VN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kern="1200" dirty="0" err="1" smtClean="0"/>
                        <a:t>Kućište</a:t>
                      </a:r>
                      <a:endParaRPr kumimoji="0" lang="en-US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Napajanje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strujom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kern="1200" dirty="0" err="1" smtClean="0"/>
                        <a:t>Matična</a:t>
                      </a:r>
                      <a:r>
                        <a:rPr kumimoji="0" lang="en-US" kern="1200" dirty="0" smtClean="0"/>
                        <a:t> </a:t>
                      </a:r>
                      <a:r>
                        <a:rPr kumimoji="0" lang="en-US" kern="1200" dirty="0" err="1" smtClean="0"/>
                        <a:t>ploča</a:t>
                      </a:r>
                      <a:endParaRPr kumimoji="0" lang="en-US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kern="1200" dirty="0" err="1" smtClean="0"/>
                        <a:t>Proširujuće</a:t>
                      </a:r>
                      <a:r>
                        <a:rPr kumimoji="0" lang="en-US" kern="1200" dirty="0" smtClean="0"/>
                        <a:t> </a:t>
                      </a:r>
                      <a:r>
                        <a:rPr kumimoji="0" lang="en-US" kern="1200" dirty="0" err="1" smtClean="0"/>
                        <a:t>kartice</a:t>
                      </a:r>
                      <a:endParaRPr kumimoji="0" lang="en-US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kern="1200" dirty="0" err="1" smtClean="0"/>
                        <a:t>Fiksni</a:t>
                      </a:r>
                      <a:r>
                        <a:rPr kumimoji="0" lang="en-US" kern="1200" dirty="0" smtClean="0"/>
                        <a:t> </a:t>
                      </a:r>
                      <a:r>
                        <a:rPr kumimoji="0" lang="en-US" kern="1200" dirty="0" err="1" smtClean="0"/>
                        <a:t>mediji</a:t>
                      </a:r>
                      <a:endParaRPr kumimoji="0" lang="en-US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kern="1200" dirty="0" err="1" smtClean="0"/>
                        <a:t>Uklonjivi</a:t>
                      </a:r>
                      <a:r>
                        <a:rPr kumimoji="0" lang="en-US" kern="1200" dirty="0" smtClean="0"/>
                        <a:t> </a:t>
                      </a:r>
                      <a:r>
                        <a:rPr kumimoji="0" lang="en-US" kern="1200" dirty="0" err="1" smtClean="0"/>
                        <a:t>medij</a:t>
                      </a:r>
                      <a:endParaRPr kumimoji="0" lang="en-US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vi-VN" kern="1200" dirty="0" smtClean="0"/>
                        <a:t>Ulazni uređaj</a:t>
                      </a:r>
                      <a:endParaRPr kumimoji="0" lang="vi-VN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vi-VN" kern="1200" dirty="0" smtClean="0"/>
                        <a:t>Izlazni uređaj</a:t>
                      </a:r>
                      <a:endParaRPr kumimoji="0" lang="vi-VN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kern="1200" dirty="0" err="1" smtClean="0"/>
                        <a:t>Glavni</a:t>
                      </a:r>
                      <a:r>
                        <a:rPr kumimoji="0" lang="en-US" kern="1200" dirty="0" smtClean="0"/>
                        <a:t> </a:t>
                      </a:r>
                      <a:r>
                        <a:rPr kumimoji="0" lang="en-US" kern="1200" dirty="0" err="1" smtClean="0"/>
                        <a:t>centralni</a:t>
                      </a:r>
                      <a:r>
                        <a:rPr kumimoji="0" lang="en-US" kern="1200" dirty="0" smtClean="0"/>
                        <a:t> </a:t>
                      </a:r>
                      <a:r>
                        <a:rPr kumimoji="0" lang="en-US" kern="1200" dirty="0" err="1" smtClean="0"/>
                        <a:t>računar</a:t>
                      </a:r>
                      <a:endParaRPr kumimoji="0" lang="en-US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kern="1200" dirty="0" err="1" smtClean="0"/>
                        <a:t>Superračunar</a:t>
                      </a:r>
                      <a:endParaRPr kumimoji="0" lang="en-US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advTm="10219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err="1" smtClean="0">
                <a:latin typeface="Agency FB" pitchFamily="34" charset="0"/>
              </a:rPr>
              <a:t>Osobine,namena</a:t>
            </a:r>
            <a:endParaRPr lang="en-US" b="0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648200"/>
          </a:xfrm>
        </p:spPr>
        <p:txBody>
          <a:bodyPr>
            <a:normAutofit/>
          </a:bodyPr>
          <a:lstStyle/>
          <a:p>
            <a:r>
              <a:rPr lang="pt-BR" b="1" i="1" dirty="0" smtClean="0"/>
              <a:t>Hardver se mnogo ređe menja nego </a:t>
            </a:r>
            <a:r>
              <a:rPr lang="pt-BR" b="1" dirty="0" smtClean="0"/>
              <a:t>softver.</a:t>
            </a:r>
            <a:endParaRPr lang="pt-BR" dirty="0" smtClean="0"/>
          </a:p>
          <a:p>
            <a:r>
              <a:rPr lang="en-US" b="1" i="1" dirty="0" err="1" smtClean="0"/>
              <a:t>Mogućnosti</a:t>
            </a:r>
            <a:r>
              <a:rPr lang="en-US" dirty="0" smtClean="0"/>
              <a:t> </a:t>
            </a:r>
            <a:r>
              <a:rPr lang="en-US" b="1" i="1" dirty="0" err="1" smtClean="0"/>
              <a:t>računara</a:t>
            </a:r>
            <a:r>
              <a:rPr lang="en-US" b="1" i="1" dirty="0" smtClean="0"/>
              <a:t> u </a:t>
            </a:r>
            <a:r>
              <a:rPr lang="en-US" b="1" i="1" dirty="0" err="1" smtClean="0"/>
              <a:t>najvišoj</a:t>
            </a:r>
            <a:r>
              <a:rPr lang="en-US" b="1" i="1" dirty="0" smtClean="0"/>
              <a:t> </a:t>
            </a:r>
            <a:r>
              <a:rPr lang="en-US" b="1" i="1" dirty="0" err="1" smtClean="0"/>
              <a:t>meri</a:t>
            </a:r>
            <a:r>
              <a:rPr lang="en-US" b="1" i="1" dirty="0" smtClean="0"/>
              <a:t> </a:t>
            </a:r>
            <a:r>
              <a:rPr lang="en-US" b="1" i="1" dirty="0" err="1" smtClean="0"/>
              <a:t>zavise</a:t>
            </a:r>
            <a:r>
              <a:rPr lang="en-US" b="1" i="1" dirty="0" smtClean="0"/>
              <a:t> </a:t>
            </a:r>
            <a:r>
              <a:rPr lang="en-US" b="1" i="1" dirty="0" err="1" smtClean="0"/>
              <a:t>od</a:t>
            </a:r>
            <a:r>
              <a:rPr lang="en-US" b="1" i="1" dirty="0" smtClean="0"/>
              <a:t> </a:t>
            </a:r>
            <a:r>
              <a:rPr lang="en-US" b="1" i="1" dirty="0" err="1" smtClean="0"/>
              <a:t>hardvera</a:t>
            </a:r>
            <a:r>
              <a:rPr lang="en-US" b="1" i="1" dirty="0" smtClean="0"/>
              <a:t> </a:t>
            </a:r>
            <a:r>
              <a:rPr lang="en-US" b="1" i="1" dirty="0" err="1" smtClean="0"/>
              <a:t>i</a:t>
            </a:r>
            <a:r>
              <a:rPr lang="en-US" b="1" i="1" dirty="0" smtClean="0"/>
              <a:t> </a:t>
            </a:r>
            <a:r>
              <a:rPr lang="en-US" b="1" i="1" dirty="0" err="1" smtClean="0"/>
              <a:t>njegovog</a:t>
            </a:r>
            <a:r>
              <a:rPr lang="en-US" b="1" i="1" dirty="0" smtClean="0"/>
              <a:t> </a:t>
            </a:r>
            <a:r>
              <a:rPr lang="en-US" b="1" i="1" dirty="0" err="1" smtClean="0"/>
              <a:t>kvaliteta</a:t>
            </a:r>
            <a:r>
              <a:rPr lang="en-US" b="1" i="1" dirty="0" smtClean="0"/>
              <a:t>.</a:t>
            </a:r>
          </a:p>
          <a:p>
            <a:r>
              <a:rPr lang="en-US" b="1" i="1" dirty="0" err="1" smtClean="0"/>
              <a:t>Hardverska</a:t>
            </a:r>
            <a:r>
              <a:rPr lang="en-US" b="1" i="1" dirty="0" smtClean="0"/>
              <a:t>, </a:t>
            </a:r>
            <a:r>
              <a:rPr lang="en-US" b="1" i="1" dirty="0" err="1" smtClean="0"/>
              <a:t>računarska</a:t>
            </a:r>
            <a:r>
              <a:rPr lang="en-US" b="1" i="1" dirty="0" smtClean="0"/>
              <a:t> </a:t>
            </a:r>
            <a:r>
              <a:rPr lang="en-US" b="1" i="1" dirty="0" err="1" smtClean="0"/>
              <a:t>arhitektura</a:t>
            </a:r>
            <a:r>
              <a:rPr lang="en-US" b="1" i="1" dirty="0" smtClean="0"/>
              <a:t> </a:t>
            </a:r>
            <a:r>
              <a:rPr lang="en-US" b="1" i="1" dirty="0" err="1" smtClean="0"/>
              <a:t>koja</a:t>
            </a:r>
            <a:r>
              <a:rPr lang="en-US" b="1" i="1" dirty="0" smtClean="0"/>
              <a:t> se </a:t>
            </a:r>
            <a:r>
              <a:rPr lang="en-US" b="1" i="1" dirty="0" err="1" smtClean="0"/>
              <a:t>koristi</a:t>
            </a:r>
            <a:r>
              <a:rPr lang="en-US" b="1" i="1" dirty="0" smtClean="0"/>
              <a:t> u </a:t>
            </a:r>
            <a:r>
              <a:rPr lang="en-US" b="1" i="1" dirty="0" err="1" smtClean="0"/>
              <a:t>kućnim</a:t>
            </a:r>
            <a:r>
              <a:rPr lang="en-US" b="1" i="1" dirty="0" smtClean="0"/>
              <a:t> </a:t>
            </a:r>
            <a:r>
              <a:rPr lang="en-US" b="1" i="1" dirty="0" err="1" smtClean="0"/>
              <a:t>računarima</a:t>
            </a:r>
            <a:r>
              <a:rPr lang="en-US" b="1" i="1" dirty="0" smtClean="0"/>
              <a:t> se </a:t>
            </a:r>
            <a:r>
              <a:rPr lang="en-US" b="1" i="1" dirty="0" err="1" smtClean="0"/>
              <a:t>naziva</a:t>
            </a:r>
            <a:r>
              <a:rPr lang="en-US" b="1" i="1" dirty="0" smtClean="0"/>
              <a:t> Von </a:t>
            </a:r>
            <a:r>
              <a:rPr lang="en-US" b="1" i="1" dirty="0" err="1" smtClean="0"/>
              <a:t>Neumannova</a:t>
            </a:r>
            <a:r>
              <a:rPr lang="en-US" b="1" i="1" dirty="0" smtClean="0"/>
              <a:t> </a:t>
            </a:r>
            <a:r>
              <a:rPr lang="en-US" b="1" i="1" dirty="0" err="1" smtClean="0"/>
              <a:t>arhitektura</a:t>
            </a:r>
            <a:r>
              <a:rPr lang="en-US" b="1" i="1" dirty="0" smtClean="0"/>
              <a:t>.</a:t>
            </a:r>
          </a:p>
          <a:p>
            <a:r>
              <a:rPr lang="en-US" b="1" i="1" dirty="0" err="1" smtClean="0"/>
              <a:t>Hardverom</a:t>
            </a:r>
            <a:r>
              <a:rPr lang="en-US" b="1" i="1" dirty="0" smtClean="0"/>
              <a:t> </a:t>
            </a:r>
            <a:r>
              <a:rPr lang="en-US" b="1" i="1" dirty="0" err="1" smtClean="0"/>
              <a:t>obično</a:t>
            </a:r>
            <a:r>
              <a:rPr lang="en-US" b="1" i="1" dirty="0" smtClean="0"/>
              <a:t> </a:t>
            </a:r>
            <a:r>
              <a:rPr lang="en-US" b="1" i="1" dirty="0" err="1" smtClean="0"/>
              <a:t>komanduje</a:t>
            </a:r>
            <a:r>
              <a:rPr lang="en-US" b="1" i="1" dirty="0" smtClean="0"/>
              <a:t> </a:t>
            </a:r>
            <a:r>
              <a:rPr lang="en-US" b="1" i="1" dirty="0" err="1" smtClean="0"/>
              <a:t>softver</a:t>
            </a:r>
            <a:r>
              <a:rPr lang="en-US" b="1" i="1" dirty="0" smtClean="0"/>
              <a:t>. </a:t>
            </a:r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/>
          </a:p>
        </p:txBody>
      </p:sp>
      <p:sp>
        <p:nvSpPr>
          <p:cNvPr id="5" name="Rectangle 4"/>
          <p:cNvSpPr/>
          <p:nvPr/>
        </p:nvSpPr>
        <p:spPr>
          <a:xfrm>
            <a:off x="838200" y="1905000"/>
            <a:ext cx="7467600" cy="5334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838200" y="3352800"/>
            <a:ext cx="7620000" cy="1524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838200" y="4495800"/>
            <a:ext cx="8305800" cy="14478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/>
          <p:cNvSpPr/>
          <p:nvPr/>
        </p:nvSpPr>
        <p:spPr>
          <a:xfrm>
            <a:off x="0" y="2057400"/>
            <a:ext cx="8305800" cy="1676400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32547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9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err="1" smtClean="0">
                <a:latin typeface="Agency FB" pitchFamily="34" charset="0"/>
              </a:rPr>
              <a:t>Slike</a:t>
            </a:r>
            <a:endParaRPr lang="en-US" b="0" dirty="0">
              <a:latin typeface="Agency FB" pitchFamily="34" charset="0"/>
            </a:endParaRPr>
          </a:p>
        </p:txBody>
      </p:sp>
      <p:pic>
        <p:nvPicPr>
          <p:cNvPr id="2050" name="Picture 2" descr="C:\Users\User\Desktop\simeon\IIT2_02_0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0"/>
            <a:ext cx="4038600" cy="2701405"/>
          </a:xfrm>
          <a:prstGeom prst="rect">
            <a:avLst/>
          </a:prstGeom>
          <a:noFill/>
        </p:spPr>
      </p:pic>
      <p:pic>
        <p:nvPicPr>
          <p:cNvPr id="2051" name="Picture 3" descr="C:\Users\User\Desktop\simeon\unnam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7911" y="1600200"/>
            <a:ext cx="4126089" cy="2286000"/>
          </a:xfrm>
          <a:prstGeom prst="rect">
            <a:avLst/>
          </a:prstGeom>
          <a:noFill/>
        </p:spPr>
      </p:pic>
      <p:pic>
        <p:nvPicPr>
          <p:cNvPr id="2052" name="Picture 4" descr="C:\Users\User\Desktop\simeon\277934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3962400"/>
            <a:ext cx="6705600" cy="28956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4860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err="1" smtClean="0">
                <a:latin typeface="Agency FB" pitchFamily="34" charset="0"/>
              </a:rPr>
              <a:t>Istorijska</a:t>
            </a:r>
            <a:r>
              <a:rPr lang="en-US" b="0" dirty="0" smtClean="0">
                <a:latin typeface="Agency FB" pitchFamily="34" charset="0"/>
              </a:rPr>
              <a:t> </a:t>
            </a:r>
            <a:r>
              <a:rPr lang="en-US" b="0" dirty="0" err="1" smtClean="0">
                <a:latin typeface="Agency FB" pitchFamily="34" charset="0"/>
              </a:rPr>
              <a:t>zanimljivost</a:t>
            </a:r>
            <a:endParaRPr lang="en-US" b="0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400" b="1" i="1" dirty="0" smtClean="0"/>
              <a:t>Osnovna baza svih modernih računara je Von Neumannova arhitektura, koju je 1945. detaljno opisao mađarski matematičar John von Neumann. On opisuje arhitekturu dizajna za elektronički digitalni </a:t>
            </a:r>
            <a:r>
              <a:rPr lang="vi-VN" sz="2400" b="1" i="1" dirty="0" smtClean="0"/>
              <a:t>računar</a:t>
            </a:r>
            <a:r>
              <a:rPr lang="vi-VN" sz="2400" b="1" i="1" dirty="0" smtClean="0"/>
              <a:t> koji ima procesorsku jedinicu koja se sastoji od aritmetičke logičke jedinice i registra procesora, upravljačke jedinice koja sadrži registar instrukcija i brojač programa; Memoriju za pohranjivanje podataka i skup instrukcija, vanjsku jedinicu za pohranu podataka, te mehanizme ulaza i izlaza.</a:t>
            </a:r>
            <a:endParaRPr lang="en-US" sz="2400" b="1" i="1" dirty="0"/>
          </a:p>
        </p:txBody>
      </p:sp>
    </p:spTree>
    <p:custDataLst>
      <p:tags r:id="rId1"/>
    </p:custDataLst>
  </p:cSld>
  <p:clrMapOvr>
    <a:masterClrMapping/>
  </p:clrMapOvr>
  <p:transition advTm="14656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xit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8|1.9|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6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2|1.7|1.5|2.3|1.9|2.6|3.7|2.3|1.9|2|1.5|2.5|1.6|1.6|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|2.2|3.4|2.2|1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1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82</TotalTime>
  <Words>60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Module</vt:lpstr>
      <vt:lpstr>Hardver</vt:lpstr>
      <vt:lpstr>Definicija</vt:lpstr>
      <vt:lpstr>Podela/vrste(u obliku tabele)</vt:lpstr>
      <vt:lpstr>Osobine,namena</vt:lpstr>
      <vt:lpstr>Slike</vt:lpstr>
      <vt:lpstr>Istorijska zanimljivost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Hardver</dc:title>
  <dc:creator>User</dc:creator>
  <cp:lastModifiedBy>Windows User</cp:lastModifiedBy>
  <cp:revision>11</cp:revision>
  <dcterms:created xsi:type="dcterms:W3CDTF">2006-08-16T00:00:00Z</dcterms:created>
  <dcterms:modified xsi:type="dcterms:W3CDTF">2020-05-09T11:43:08Z</dcterms:modified>
</cp:coreProperties>
</file>