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EB4B05-13E1-46FB-9372-E98A6D84D143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B811A4-734E-4471-96A8-5DD60FC9305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C2D2A-79DB-4B64-ACF0-6D47F3F7C292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DD9CC-569E-4AC4-B951-DE400E7F23D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Tm="3000">
    <p:checker dir="vert"/>
    <p:sndAc>
      <p:stSnd>
        <p:snd r:embed="rId1" name="bomb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C2D2A-79DB-4B64-ACF0-6D47F3F7C292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DD9CC-569E-4AC4-B951-DE400E7F23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advTm="3000">
    <p:checker dir="vert"/>
    <p:sndAc>
      <p:stSnd>
        <p:snd r:embed="rId1" name="bomb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C2D2A-79DB-4B64-ACF0-6D47F3F7C292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DD9CC-569E-4AC4-B951-DE400E7F23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advTm="3000">
    <p:checker dir="vert"/>
    <p:sndAc>
      <p:stSnd>
        <p:snd r:embed="rId1" name="bomb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C2D2A-79DB-4B64-ACF0-6D47F3F7C292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DD9CC-569E-4AC4-B951-DE400E7F23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advTm="3000">
    <p:checker dir="vert"/>
    <p:sndAc>
      <p:stSnd>
        <p:snd r:embed="rId1" name="bomb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C2D2A-79DB-4B64-ACF0-6D47F3F7C292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DD9CC-569E-4AC4-B951-DE400E7F23D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Tm="3000">
    <p:checker dir="vert"/>
    <p:sndAc>
      <p:stSnd>
        <p:snd r:embed="rId1" name="bomb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C2D2A-79DB-4B64-ACF0-6D47F3F7C292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DD9CC-569E-4AC4-B951-DE400E7F23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advTm="3000">
    <p:checker dir="vert"/>
    <p:sndAc>
      <p:stSnd>
        <p:snd r:embed="rId1" name="bomb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C2D2A-79DB-4B64-ACF0-6D47F3F7C292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DD9CC-569E-4AC4-B951-DE400E7F23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advTm="3000">
    <p:checker dir="vert"/>
    <p:sndAc>
      <p:stSnd>
        <p:snd r:embed="rId1" name="bomb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C2D2A-79DB-4B64-ACF0-6D47F3F7C292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A2DD9CC-569E-4AC4-B951-DE400E7F23D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advTm="3000">
    <p:checker dir="vert"/>
    <p:sndAc>
      <p:stSnd>
        <p:snd r:embed="rId1" name="bomb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C2D2A-79DB-4B64-ACF0-6D47F3F7C292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DD9CC-569E-4AC4-B951-DE400E7F23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advTm="3000">
    <p:checker dir="vert"/>
    <p:sndAc>
      <p:stSnd>
        <p:snd r:embed="rId1" name="bomb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C2D2A-79DB-4B64-ACF0-6D47F3F7C292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FA2DD9CC-569E-4AC4-B951-DE400E7F23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advTm="3000">
    <p:checker dir="vert"/>
    <p:sndAc>
      <p:stSnd>
        <p:snd r:embed="rId1" name="bomb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047C2D2A-79DB-4B64-ACF0-6D47F3F7C292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DD9CC-569E-4AC4-B951-DE400E7F23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advTm="3000">
    <p:checker dir="vert"/>
    <p:sndAc>
      <p:stSnd>
        <p:snd r:embed="rId1" name="bomb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47C2D2A-79DB-4B64-ACF0-6D47F3F7C292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FA2DD9CC-569E-4AC4-B951-DE400E7F23DD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advTm="3000">
    <p:checker dir="vert"/>
    <p:sndAc>
      <p:stSnd>
        <p:snd r:embed="rId13" name="bomb.wav"/>
      </p:stSnd>
    </p:sndAc>
  </p:transition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3352800"/>
            <a:ext cx="6480048" cy="2301240"/>
          </a:xfrm>
        </p:spPr>
        <p:txBody>
          <a:bodyPr>
            <a:normAutofit/>
          </a:bodyPr>
          <a:lstStyle/>
          <a:p>
            <a:r>
              <a:rPr lang="sr-Cyrl-RS" sz="7200" dirty="0" smtClean="0"/>
              <a:t>АЛУМИНИЈУМ</a:t>
            </a:r>
            <a:endParaRPr lang="en-US" sz="7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4600" y="2057400"/>
            <a:ext cx="6400800" cy="2819400"/>
          </a:xfrm>
        </p:spPr>
        <p:txBody>
          <a:bodyPr>
            <a:normAutofit/>
          </a:bodyPr>
          <a:lstStyle/>
          <a:p>
            <a:pPr algn="ctr"/>
            <a:r>
              <a:rPr lang="sr-Cyrl-RS" sz="2800" dirty="0" smtClean="0"/>
              <a:t>Павле Милованчевић</a:t>
            </a:r>
            <a:endParaRPr lang="en-US" sz="2800" dirty="0"/>
          </a:p>
        </p:txBody>
      </p:sp>
    </p:spTree>
  </p:cSld>
  <p:clrMapOvr>
    <a:masterClrMapping/>
  </p:clrMapOvr>
  <p:transition advTm="3000">
    <p:checker dir="vert"/>
    <p:sndAc>
      <p:stSnd>
        <p:snd r:embed="rId2" name="bomb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 smtClean="0"/>
              <a:t>ПОДЕЛА И САСТАВ АЛУМИНИЈУМА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 smtClean="0"/>
              <a:t>Алуминијум се дели на </a:t>
            </a:r>
            <a:r>
              <a:rPr lang="sr-Cyrl-RS" dirty="0" smtClean="0">
                <a:solidFill>
                  <a:srgbClr val="FF0000"/>
                </a:solidFill>
              </a:rPr>
              <a:t>легуре.</a:t>
            </a:r>
          </a:p>
          <a:p>
            <a:r>
              <a:rPr lang="sr-Cyrl-RS" dirty="0" smtClean="0"/>
              <a:t>А</a:t>
            </a:r>
            <a:r>
              <a:rPr lang="en-US" dirty="0" smtClean="0"/>
              <a:t>l</a:t>
            </a:r>
            <a:r>
              <a:rPr lang="sr-Cyrl-RS" dirty="0" smtClean="0"/>
              <a:t>-симбол алуминијума,13-атомски број,26,98 месни број.Алуминијум је метал.У алуминијуму постоје металне хемијске везе.Једини стабилни изотоп му је </a:t>
            </a:r>
            <a:r>
              <a:rPr lang="en-US" dirty="0" smtClean="0"/>
              <a:t>AL</a:t>
            </a:r>
            <a:r>
              <a:rPr lang="sr-Cyrl-RS" dirty="0" smtClean="0"/>
              <a:t>.Изоловао га је,открио 1827.године Фридрх Велер,немачки хемичар.</a:t>
            </a:r>
          </a:p>
          <a:p>
            <a:endParaRPr lang="sr-Cyrl-RS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sr-Cyrl-R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 advTm="3000">
    <p:comb/>
    <p:sndAc>
      <p:stSnd>
        <p:snd r:embed="rId2" name="bomb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sr-Cyrl-RS" sz="4800" dirty="0" smtClean="0"/>
              <a:t>КАРАКТЕРИСТИКЕ И ОСОБИНЕ АЛУМИНИЈУМА</a:t>
            </a:r>
            <a:endParaRPr lang="en-US" sz="4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7467600" cy="430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/>
                <a:gridCol w="1866900"/>
                <a:gridCol w="1866900"/>
                <a:gridCol w="1866900"/>
              </a:tblGrid>
              <a:tr h="370840">
                <a:tc>
                  <a:txBody>
                    <a:bodyPr/>
                    <a:lstStyle/>
                    <a:p>
                      <a:r>
                        <a:rPr lang="sr-Cyrl-RS" sz="1200" dirty="0" smtClean="0"/>
                        <a:t>Физичка својства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200" dirty="0" smtClean="0"/>
                        <a:t>Механичка</a:t>
                      </a:r>
                      <a:r>
                        <a:rPr lang="sr-Cyrl-RS" sz="1200" baseline="0" dirty="0" smtClean="0"/>
                        <a:t> својства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200" dirty="0" smtClean="0"/>
                        <a:t>Технолошка својства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200" dirty="0" smtClean="0"/>
                        <a:t>Хемијска својства алумининјума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Cyrl-RS" sz="1200" dirty="0" smtClean="0"/>
                        <a:t>Чврсти метал,сребрнасто</a:t>
                      </a:r>
                      <a:r>
                        <a:rPr lang="sr-Cyrl-RS" sz="1200" baseline="0" dirty="0" smtClean="0"/>
                        <a:t> беле боје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200" dirty="0" smtClean="0"/>
                        <a:t>Мек је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200" dirty="0" smtClean="0"/>
                        <a:t>Алуминијум</a:t>
                      </a:r>
                      <a:r>
                        <a:rPr lang="sr-Cyrl-RS" sz="1200" baseline="0" dirty="0" smtClean="0"/>
                        <a:t> је метал који се може обрађивати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200" dirty="0" smtClean="0"/>
                        <a:t>Електронска конфигурација атома алуминијума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Cyrl-RS" sz="1200" dirty="0" smtClean="0"/>
                        <a:t>Кристалне структуре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200" dirty="0" smtClean="0"/>
                        <a:t>Растегљив и еластичан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100" dirty="0" smtClean="0"/>
                        <a:t>Добро се легира са другим металима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200" dirty="0" smtClean="0"/>
                        <a:t>Алуминијум</a:t>
                      </a:r>
                      <a:r>
                        <a:rPr lang="sr-Cyrl-RS" sz="1200" baseline="0" dirty="0" smtClean="0"/>
                        <a:t> гради стабилне катјоне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Cyrl-RS" sz="1200" dirty="0" smtClean="0"/>
                        <a:t>Лак метал лаке густине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200" dirty="0" smtClean="0"/>
                        <a:t>Мале</a:t>
                      </a:r>
                      <a:r>
                        <a:rPr lang="sr-Cyrl-RS" sz="1200" baseline="0" dirty="0" smtClean="0"/>
                        <a:t> чврстоће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Cyrl-RS" sz="1200" dirty="0" smtClean="0"/>
                        <a:t>Има металан сјај и својство рефлектује видљиву светлост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Cyrl-RS" sz="1200" dirty="0" smtClean="0"/>
                        <a:t>Добар проводник електрицитета и топлоте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Cyrl-RS" sz="1200" dirty="0" smtClean="0"/>
                        <a:t>Не</a:t>
                      </a:r>
                      <a:r>
                        <a:rPr lang="sr-Cyrl-RS" sz="1200" baseline="0" dirty="0" smtClean="0"/>
                        <a:t> показује магнетна својства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Cyrl-RS" sz="1200" dirty="0" smtClean="0"/>
                        <a:t>Температура</a:t>
                      </a:r>
                      <a:r>
                        <a:rPr lang="sr-Cyrl-RS" sz="1200" baseline="0" dirty="0" smtClean="0"/>
                        <a:t> топљеа 660,32</a:t>
                      </a:r>
                      <a:r>
                        <a:rPr lang="en-US" sz="1200" baseline="0" dirty="0" smtClean="0"/>
                        <a:t>C,</a:t>
                      </a:r>
                      <a:r>
                        <a:rPr lang="sr-Cyrl-RS" sz="1200" baseline="0" dirty="0" smtClean="0"/>
                        <a:t> температура кључања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sr-Cyrl-RS" sz="1200" baseline="0" dirty="0" smtClean="0"/>
                        <a:t>2519</a:t>
                      </a:r>
                      <a:r>
                        <a:rPr lang="en-US" sz="1200" baseline="0" dirty="0" smtClean="0"/>
                        <a:t>C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advTm="3000">
    <p:checker dir="vert"/>
    <p:sndAc>
      <p:stSnd>
        <p:snd r:embed="rId2" name="bomb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ПРИМЕНА АЛУМИНИЈУМА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RS" sz="1800" dirty="0" smtClean="0"/>
              <a:t>Користи се као грађевински материјал</a:t>
            </a:r>
          </a:p>
          <a:p>
            <a:r>
              <a:rPr lang="sr-Cyrl-RS" sz="1800" dirty="0" smtClean="0"/>
              <a:t>Због своје мале густине алуминијум се често употребљава у околностима где је неопходно смањити тежину на пример код транспортних машина да би се смањила њихова тежина а и самим тиме и потрошња горива.То се наручито односи на свемирске летелице и авионе.Поред њих значај алуминијума је порастао и у индустријама аутомобила.Алуминијум се највише користи у производњи транспортних средстава.</a:t>
            </a:r>
            <a:endParaRPr lang="en-US" sz="1800" dirty="0"/>
          </a:p>
        </p:txBody>
      </p:sp>
    </p:spTree>
  </p:cSld>
  <p:clrMapOvr>
    <a:masterClrMapping/>
  </p:clrMapOvr>
  <p:transition advTm="5000">
    <p:randomBar dir="vert"/>
    <p:sndAc>
      <p:stSnd>
        <p:snd r:embed="rId2" name="bomb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ПРЕДМЕТ ОД АЛУМИНИЈУМА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sr-Cyrl-RS" dirty="0" smtClean="0"/>
          </a:p>
          <a:p>
            <a:pPr>
              <a:buNone/>
            </a:pPr>
            <a:r>
              <a:rPr lang="sr-Cyrl-RS" dirty="0" smtClean="0"/>
              <a:t>шерпа</a:t>
            </a:r>
            <a:endParaRPr lang="en-US" dirty="0"/>
          </a:p>
        </p:txBody>
      </p:sp>
      <p:sp>
        <p:nvSpPr>
          <p:cNvPr id="10" name="Flowchart: Magnetic Disk 9"/>
          <p:cNvSpPr/>
          <p:nvPr/>
        </p:nvSpPr>
        <p:spPr>
          <a:xfrm>
            <a:off x="2133600" y="3505200"/>
            <a:ext cx="1828800" cy="1524000"/>
          </a:xfrm>
          <a:prstGeom prst="flowChartMagneticDisk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Moon 16"/>
          <p:cNvSpPr/>
          <p:nvPr/>
        </p:nvSpPr>
        <p:spPr>
          <a:xfrm rot="10800000">
            <a:off x="3997791" y="3917234"/>
            <a:ext cx="609600" cy="685800"/>
          </a:xfrm>
          <a:prstGeom prst="moon">
            <a:avLst>
              <a:gd name="adj" fmla="val 5637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Moon 17"/>
          <p:cNvSpPr/>
          <p:nvPr/>
        </p:nvSpPr>
        <p:spPr>
          <a:xfrm>
            <a:off x="1524000" y="3962400"/>
            <a:ext cx="609600" cy="685800"/>
          </a:xfrm>
          <a:prstGeom prst="mo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2209800" y="41148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3505200" y="41148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2895600" y="41148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2895600" y="46482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3505200" y="45720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2286000" y="45720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lowchart: Connector 25"/>
          <p:cNvSpPr/>
          <p:nvPr/>
        </p:nvSpPr>
        <p:spPr>
          <a:xfrm>
            <a:off x="2895600" y="3200400"/>
            <a:ext cx="304800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advTm="3000">
    <p:blinds dir="vert"/>
    <p:sndAc>
      <p:stSnd>
        <p:snd r:embed="rId2" name="bomb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7" grpId="0" animBg="1"/>
      <p:bldP spid="18" grpId="0" animBg="1"/>
      <p:bldP spid="19" grpId="0" animBg="1"/>
      <p:bldP spid="20" grpId="0" animBg="1"/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СЛИКЕ АЛУМИНИЈУМА</a:t>
            </a:r>
            <a:endParaRPr lang="en-US" dirty="0"/>
          </a:p>
        </p:txBody>
      </p:sp>
      <p:pic>
        <p:nvPicPr>
          <p:cNvPr id="1026" name="Picture 2" descr="C:\Users\Joakim &amp; co\AppData\Local\Microsoft\Windows\Temporary Internet Files\Content.IE5\39BWSRHR\275px-SiliconCroda[1]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752600"/>
            <a:ext cx="2619375" cy="1819275"/>
          </a:xfrm>
          <a:prstGeom prst="rect">
            <a:avLst/>
          </a:prstGeom>
          <a:noFill/>
        </p:spPr>
      </p:pic>
      <p:pic>
        <p:nvPicPr>
          <p:cNvPr id="1027" name="Picture 3" descr="C:\Users\Joakim &amp; co\AppData\Local\Microsoft\Windows\Temporary Internet Files\Content.IE5\V2UTUU7W\275px-Calcium_unter_Argon_Schutzgasatmosphäre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76600" y="1828800"/>
            <a:ext cx="2619375" cy="1714500"/>
          </a:xfrm>
          <a:prstGeom prst="rect">
            <a:avLst/>
          </a:prstGeom>
          <a:noFill/>
        </p:spPr>
      </p:pic>
      <p:pic>
        <p:nvPicPr>
          <p:cNvPr id="1028" name="Picture 4" descr="C:\Users\Joakim &amp; co\AppData\Local\Microsoft\Windows\Temporary Internet Files\Content.IE5\A8B21DB2\Zinc_pieces[1]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48400" y="1828800"/>
            <a:ext cx="2586739" cy="1676400"/>
          </a:xfrm>
          <a:prstGeom prst="rect">
            <a:avLst/>
          </a:prstGeom>
          <a:noFill/>
        </p:spPr>
      </p:pic>
    </p:spTree>
  </p:cSld>
  <p:clrMapOvr>
    <a:masterClrMapping/>
  </p:clrMapOvr>
  <p:transition advTm="3000">
    <p:blinds/>
    <p:sndAc>
      <p:stSnd>
        <p:snd r:embed="rId2" name="bomb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6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5" dur="2000" fill="hold"/>
                                        <p:tgtEl>
                                          <p:spTgt spid="102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162</TotalTime>
  <Words>188</Words>
  <Application>Microsoft Office PowerPoint</Application>
  <PresentationFormat>On-screen Show (4:3)</PresentationFormat>
  <Paragraphs>32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Technic</vt:lpstr>
      <vt:lpstr>АЛУМИНИЈУМ</vt:lpstr>
      <vt:lpstr>ПОДЕЛА И САСТАВ АЛУМИНИЈУМА</vt:lpstr>
      <vt:lpstr>КАРАКТЕРИСТИКЕ И ОСОБИНЕ АЛУМИНИЈУМА</vt:lpstr>
      <vt:lpstr>ПРИМЕНА АЛУМИНИЈУМА</vt:lpstr>
      <vt:lpstr>ПРЕДМЕТ ОД АЛУМИНИЈУМА</vt:lpstr>
      <vt:lpstr>СЛИКЕ АЛУМИНИЈУМА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АЛУМИНИЈУМ</dc:title>
  <dc:creator>Joakim &amp; co</dc:creator>
  <cp:lastModifiedBy>Joakim &amp; co</cp:lastModifiedBy>
  <cp:revision>17</cp:revision>
  <dcterms:created xsi:type="dcterms:W3CDTF">2020-04-26T14:26:34Z</dcterms:created>
  <dcterms:modified xsi:type="dcterms:W3CDTF">2020-04-26T17:09:18Z</dcterms:modified>
</cp:coreProperties>
</file>