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  <a:srgbClr val="0078A2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01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17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2EB35D-7EB9-4FB9-BD11-2E5161F98B8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DC1FDD0-8E95-4720-AF41-BB1EB3F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71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88797"/>
            <a:ext cx="9418320" cy="4041648"/>
          </a:xfrm>
        </p:spPr>
        <p:txBody>
          <a:bodyPr/>
          <a:lstStyle/>
          <a:p>
            <a:pPr algn="ctr"/>
            <a:r>
              <a:rPr lang="sr-Cyrl-RS" sz="6000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Челик</a:t>
            </a:r>
            <a:r>
              <a:rPr lang="sr-Cyrl-RS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230445"/>
            <a:ext cx="9418320" cy="169164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Calibri" panose="020F0502020204030204" pitchFamily="34" charset="0"/>
              </a:rPr>
              <a:t>Јана Чанић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7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9">
        <p14:ferris dir="l"/>
      </p:transition>
    </mc:Choice>
    <mc:Fallback xmlns="">
      <p:transition spd="slow" advTm="3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Подела и састав челика</a:t>
            </a:r>
            <a:endParaRPr lang="en-US" b="1" dirty="0"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1" y="1830384"/>
            <a:ext cx="10424161" cy="4351337"/>
          </a:xfrm>
        </p:spPr>
        <p:txBody>
          <a:bodyPr>
            <a:normAutofit lnSpcReduction="10000"/>
          </a:bodyPr>
          <a:lstStyle/>
          <a:p>
            <a:r>
              <a:rPr lang="sr-Cyrl-RS" sz="2200" dirty="0" smtClean="0">
                <a:latin typeface="Calibri" panose="020F0502020204030204" pitchFamily="34" charset="0"/>
              </a:rPr>
              <a:t>Челик се састоји од легуре гвожђа с мање од 2,14</a:t>
            </a:r>
            <a:r>
              <a:rPr lang="en-US" sz="2200" dirty="0" smtClean="0">
                <a:latin typeface="Calibri" panose="020F0502020204030204" pitchFamily="34" charset="0"/>
              </a:rPr>
              <a:t>%</a:t>
            </a:r>
            <a:r>
              <a:rPr lang="sr-Cyrl-RS" sz="2200" dirty="0" smtClean="0">
                <a:latin typeface="Calibri" panose="020F0502020204030204" pitchFamily="34" charset="0"/>
              </a:rPr>
              <a:t> угљеника. </a:t>
            </a:r>
          </a:p>
          <a:p>
            <a:r>
              <a:rPr lang="sr-Cyrl-RS" sz="2200" dirty="0" smtClean="0">
                <a:latin typeface="Calibri" panose="020F0502020204030204" pitchFamily="34" charset="0"/>
              </a:rPr>
              <a:t>Подела</a:t>
            </a:r>
            <a:r>
              <a:rPr lang="sr-Cyrl-RS" sz="2200" dirty="0" smtClean="0">
                <a:latin typeface="Calibri" panose="020F0502020204030204" pitchFamily="34" charset="0"/>
              </a:rPr>
              <a:t>: 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200" dirty="0" smtClean="0">
                <a:latin typeface="Calibri" panose="020F0502020204030204" pitchFamily="34" charset="0"/>
              </a:rPr>
              <a:t>врсте легирајућих </a:t>
            </a:r>
            <a:r>
              <a:rPr lang="sr-Cyrl-RS" sz="2200" dirty="0" smtClean="0">
                <a:latin typeface="Calibri" panose="020F0502020204030204" pitchFamily="34" charset="0"/>
              </a:rPr>
              <a:t>елемената -              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200" dirty="0">
                <a:latin typeface="Calibri" panose="020F0502020204030204" pitchFamily="34" charset="0"/>
              </a:rPr>
              <a:t>у</a:t>
            </a:r>
            <a:r>
              <a:rPr lang="sr-Cyrl-RS" sz="2200" dirty="0" smtClean="0">
                <a:latin typeface="Calibri" panose="020F0502020204030204" pitchFamily="34" charset="0"/>
              </a:rPr>
              <a:t>гљенични и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200" dirty="0" smtClean="0">
                <a:latin typeface="Calibri" panose="020F0502020204030204" pitchFamily="34" charset="0"/>
              </a:rPr>
              <a:t>легирани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200" dirty="0">
                <a:latin typeface="Calibri" panose="020F0502020204030204" pitchFamily="34" charset="0"/>
              </a:rPr>
              <a:t>п</a:t>
            </a:r>
            <a:r>
              <a:rPr lang="sr-Cyrl-RS" sz="2200" dirty="0" smtClean="0">
                <a:latin typeface="Calibri" panose="020F0502020204030204" pitchFamily="34" charset="0"/>
              </a:rPr>
              <a:t>рема </a:t>
            </a:r>
            <a:r>
              <a:rPr lang="sr-Cyrl-RS" sz="2200" dirty="0" smtClean="0">
                <a:latin typeface="Calibri" panose="020F0502020204030204" pitchFamily="34" charset="0"/>
              </a:rPr>
              <a:t>намени -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200" dirty="0" smtClean="0">
                <a:latin typeface="Calibri" panose="020F0502020204030204" pitchFamily="34" charset="0"/>
              </a:rPr>
              <a:t>контрукциони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200" dirty="0" smtClean="0">
                <a:latin typeface="Calibri" panose="020F0502020204030204" pitchFamily="34" charset="0"/>
              </a:rPr>
              <a:t>алатни </a:t>
            </a:r>
            <a:r>
              <a:rPr lang="sr-Cyrl-RS" sz="2200" dirty="0" smtClean="0">
                <a:latin typeface="Calibri" panose="020F0502020204030204" pitchFamily="34" charset="0"/>
              </a:rPr>
              <a:t>и </a:t>
            </a:r>
          </a:p>
          <a:p>
            <a:pPr marL="0" indent="0">
              <a:buNone/>
            </a:pPr>
            <a:r>
              <a:rPr lang="sr-Cyrl-RS" sz="2200" dirty="0" smtClean="0">
                <a:latin typeface="Calibri" panose="020F0502020204030204" pitchFamily="34" charset="0"/>
              </a:rPr>
              <a:t>специјални</a:t>
            </a:r>
            <a:endParaRPr lang="sr-Cyrl-RS" sz="2200" dirty="0" smtClean="0">
              <a:latin typeface="Calibri" panose="020F0502020204030204" pitchFamily="34" charset="0"/>
            </a:endParaRPr>
          </a:p>
          <a:p>
            <a:endParaRPr lang="sr-Cyrl-RS" sz="2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r-Cyrl-RS" sz="2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676" y="2812261"/>
            <a:ext cx="2403056" cy="135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697" y="4867495"/>
            <a:ext cx="2857013" cy="1314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1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4639">
        <p14:warp dir="in"/>
      </p:transition>
    </mc:Choice>
    <mc:Fallback xmlns="">
      <p:transition spd="slow" advTm="14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Карактеристике и особине </a:t>
            </a:r>
            <a:endParaRPr lang="en-US" b="1" dirty="0"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624343"/>
              </p:ext>
            </p:extLst>
          </p:nvPr>
        </p:nvGraphicFramePr>
        <p:xfrm>
          <a:off x="1509488" y="2237591"/>
          <a:ext cx="8774822" cy="29691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774822"/>
              </a:tblGrid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Челик </a:t>
                      </a:r>
                      <a:r>
                        <a:rPr lang="sr-Cyrl-R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је: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сиве боје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latin typeface="Calibri" panose="020F0502020204030204" pitchFamily="34" charset="0"/>
                        </a:rPr>
                        <a:t>тврд 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4A66AC"/>
                    </a:solidFill>
                  </a:tcPr>
                </a:tc>
              </a:tr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latin typeface="Calibri" panose="020F0502020204030204" pitchFamily="34" charset="0"/>
                        </a:rPr>
                        <a:t>чврст</a:t>
                      </a:r>
                    </a:p>
                  </a:txBody>
                  <a:tcPr/>
                </a:tc>
              </a:tr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latin typeface="Calibri" panose="020F0502020204030204" pitchFamily="34" charset="0"/>
                        </a:rPr>
                        <a:t>еластичан</a:t>
                      </a:r>
                    </a:p>
                  </a:txBody>
                  <a:tcPr>
                    <a:solidFill>
                      <a:srgbClr val="4A66AC"/>
                    </a:solidFill>
                  </a:tcPr>
                </a:tc>
              </a:tr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latin typeface="Calibri" panose="020F0502020204030204" pitchFamily="34" charset="0"/>
                        </a:rPr>
                        <a:t>добар проводник топлоте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424159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latin typeface="Calibri" panose="020F0502020204030204" pitchFamily="34" charset="0"/>
                        </a:rPr>
                        <a:t>повољан за обраду (може да се лије, реже, ваља...)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7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894">
        <p14:warp/>
      </p:transition>
    </mc:Choice>
    <mc:Fallback xmlns="">
      <p:transition spd="slow" advTm="10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Примена (где се челик користи)</a:t>
            </a:r>
            <a:endParaRPr lang="en-US" b="1" dirty="0"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200" dirty="0" smtClean="0">
                <a:latin typeface="Calibri" panose="020F0502020204030204" pitchFamily="34" charset="0"/>
              </a:rPr>
              <a:t>Примена челика је разноврсна, како у машиноградњи тако и у грађевинарству. Челик се користи за градњу челичних конструкција, мостова, железничких шина, превозних средстава, разних машина, алата...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572" y="3680165"/>
            <a:ext cx="3749959" cy="2499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2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320">
        <p14:prism dir="d" isContent="1" isInverted="1"/>
      </p:transition>
    </mc:Choice>
    <mc:Fallback xmlns="">
      <p:transition spd="slow" advTm="13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Предмет направљен од челика</a:t>
            </a:r>
            <a:endParaRPr lang="en-US" b="1" dirty="0"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>
              <a:latin typeface="Calibri" panose="020F0502020204030204" pitchFamily="34" charset="0"/>
            </a:endParaRPr>
          </a:p>
          <a:p>
            <a:endParaRPr lang="sr-Cyrl-RS" dirty="0">
              <a:latin typeface="Calibri" panose="020F0502020204030204" pitchFamily="34" charset="0"/>
            </a:endParaRPr>
          </a:p>
          <a:p>
            <a:endParaRPr lang="sr-Cyrl-RS" dirty="0" smtClean="0">
              <a:latin typeface="Calibri" panose="020F0502020204030204" pitchFamily="34" charset="0"/>
            </a:endParaRPr>
          </a:p>
          <a:p>
            <a:endParaRPr lang="sr-Cyrl-RS" dirty="0">
              <a:latin typeface="Calibri" panose="020F0502020204030204" pitchFamily="34" charset="0"/>
            </a:endParaRPr>
          </a:p>
          <a:p>
            <a:r>
              <a:rPr lang="sr-Cyrl-RS" sz="2000" b="1" dirty="0">
                <a:latin typeface="Calibri" panose="020F0502020204030204" pitchFamily="34" charset="0"/>
              </a:rPr>
              <a:t>т</a:t>
            </a:r>
            <a:r>
              <a:rPr lang="sr-Cyrl-RS" sz="2000" b="1" dirty="0" smtClean="0">
                <a:latin typeface="Calibri" panose="020F0502020204030204" pitchFamily="34" charset="0"/>
              </a:rPr>
              <a:t>игањ од нерђајућег челика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96523" y="3610264"/>
            <a:ext cx="2919089" cy="788407"/>
            <a:chOff x="4640307" y="3609100"/>
            <a:chExt cx="2919089" cy="788407"/>
          </a:xfrm>
        </p:grpSpPr>
        <p:sp>
          <p:nvSpPr>
            <p:cNvPr id="38" name="Rounded Rectangle 37"/>
            <p:cNvSpPr/>
            <p:nvPr/>
          </p:nvSpPr>
          <p:spPr>
            <a:xfrm rot="19747356">
              <a:off x="5793315" y="3618475"/>
              <a:ext cx="1766081" cy="202742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an 36"/>
            <p:cNvSpPr/>
            <p:nvPr/>
          </p:nvSpPr>
          <p:spPr>
            <a:xfrm>
              <a:off x="4640307" y="3609100"/>
              <a:ext cx="1685190" cy="788407"/>
            </a:xfrm>
            <a:prstGeom prst="can">
              <a:avLst>
                <a:gd name="adj" fmla="val 50000"/>
              </a:avLst>
            </a:prstGeom>
            <a:scene3d>
              <a:camera prst="perspectiveRelaxedModerately"/>
              <a:lightRig rig="brightRoom" dir="tl"/>
            </a:scene3d>
            <a:sp3d contourW="19050" prstMaterial="flat">
              <a:bevelT w="0" h="0" prst="coolSlant"/>
              <a:contourClr>
                <a:schemeClr val="accent4">
                  <a:shade val="25000"/>
                  <a:satMod val="140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90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78">
        <p14:prism isContent="1" isInverted="1"/>
      </p:transition>
    </mc:Choice>
    <mc:Fallback xmlns="">
      <p:transition spd="slow" advTm="8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4A66AC"/>
                </a:solidFill>
                <a:latin typeface="Calibri" panose="020F0502020204030204" pitchFamily="34" charset="0"/>
              </a:rPr>
              <a:t>Слике челика</a:t>
            </a:r>
            <a:endParaRPr lang="en-US" b="1" dirty="0"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0632" y="1691322"/>
            <a:ext cx="1763655" cy="2111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757" y="4026061"/>
            <a:ext cx="3366777" cy="2020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420" y="4026060"/>
            <a:ext cx="3052544" cy="2020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1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79">
        <p14:prism dir="u" isContent="1" isInverted="1"/>
      </p:transition>
    </mc:Choice>
    <mc:Fallback xmlns="">
      <p:transition spd="slow" advTm="10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9"/>
</p:tagLst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141</TotalTime>
  <Words>114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Schoolbook</vt:lpstr>
      <vt:lpstr>Wingdings</vt:lpstr>
      <vt:lpstr>Wingdings 2</vt:lpstr>
      <vt:lpstr>View</vt:lpstr>
      <vt:lpstr>Челик </vt:lpstr>
      <vt:lpstr>Подела и састав челика</vt:lpstr>
      <vt:lpstr>Карактеристике и особине </vt:lpstr>
      <vt:lpstr>Примена (где се челик користи)</vt:lpstr>
      <vt:lpstr>Предмет направљен од челика</vt:lpstr>
      <vt:lpstr>Слике челика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Челик </dc:title>
  <dc:creator>Marina</dc:creator>
  <cp:lastModifiedBy>Marina</cp:lastModifiedBy>
  <cp:revision>21</cp:revision>
  <dcterms:created xsi:type="dcterms:W3CDTF">2020-04-23T11:18:50Z</dcterms:created>
  <dcterms:modified xsi:type="dcterms:W3CDTF">2020-04-26T13:14:19Z</dcterms:modified>
</cp:coreProperties>
</file>